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328" r:id="rId2"/>
    <p:sldId id="345" r:id="rId3"/>
    <p:sldId id="337" r:id="rId4"/>
    <p:sldId id="338" r:id="rId5"/>
    <p:sldId id="336" r:id="rId6"/>
    <p:sldId id="340" r:id="rId7"/>
    <p:sldId id="344" r:id="rId8"/>
    <p:sldId id="339" r:id="rId9"/>
    <p:sldId id="311" r:id="rId10"/>
    <p:sldId id="261" r:id="rId11"/>
    <p:sldId id="260" r:id="rId12"/>
    <p:sldId id="263" r:id="rId13"/>
    <p:sldId id="334" r:id="rId14"/>
    <p:sldId id="34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ECF55-B311-4FEF-9956-8517FD30B00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9DA04-43FF-45D7-BDAC-C333B012E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8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3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7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94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1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85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3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6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6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6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6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3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1A0B-DFD2-4036-A44C-B7D6EAB6770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806D28-104F-4E61-AD82-7DA2CD7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6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4DD835-0C4A-2896-CC92-8F2194275388}"/>
              </a:ext>
            </a:extLst>
          </p:cNvPr>
          <p:cNvSpPr txBox="1"/>
          <p:nvPr/>
        </p:nvSpPr>
        <p:spPr>
          <a:xfrm>
            <a:off x="1068411" y="1487797"/>
            <a:ext cx="83688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masis MT Pro Black" panose="02040A04050005020304" pitchFamily="18" charset="0"/>
              </a:rPr>
              <a:t>The Art of Budgeting:  Understanding Finances for Your Future</a:t>
            </a:r>
          </a:p>
          <a:p>
            <a:pPr algn="ctr"/>
            <a:endParaRPr lang="en-US" sz="2800" dirty="0">
              <a:latin typeface="Amasis MT Pro Black" panose="02040A04050005020304" pitchFamily="18" charset="0"/>
            </a:endParaRPr>
          </a:p>
          <a:p>
            <a:pPr algn="ctr"/>
            <a:r>
              <a:rPr lang="en-US" sz="2800" dirty="0">
                <a:latin typeface="Amasis MT Pro Black" panose="02040A04050005020304" pitchFamily="18" charset="0"/>
              </a:rPr>
              <a:t>Jaime &amp; Cristina Farias</a:t>
            </a:r>
          </a:p>
          <a:p>
            <a:pPr algn="ctr"/>
            <a:r>
              <a:rPr lang="en-US" sz="2800" dirty="0">
                <a:latin typeface="Amasis MT Pro Black" panose="02040A04050005020304" pitchFamily="18" charset="0"/>
              </a:rPr>
              <a:t>Authors of The Money Funnel System</a:t>
            </a:r>
          </a:p>
        </p:txBody>
      </p:sp>
    </p:spTree>
    <p:extLst>
      <p:ext uri="{BB962C8B-B14F-4D97-AF65-F5344CB8AC3E}">
        <p14:creationId xmlns:p14="http://schemas.microsoft.com/office/powerpoint/2010/main" val="30237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C6BB-4A9B-4E1B-9B56-7E55CFFF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Living Paycheck to Paycheck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99437-6B7C-6F09-8083-47B8109A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4" y="1343772"/>
            <a:ext cx="6270662" cy="4169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163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8C6BB-4A9B-4E1B-9B56-7E55CFFF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Money Tornado </a:t>
            </a:r>
          </a:p>
        </p:txBody>
      </p:sp>
      <p:pic>
        <p:nvPicPr>
          <p:cNvPr id="5" name="Picture 4" descr="A black and white drawing of money and coins&#10;&#10;Description automatically generated with low confidence">
            <a:extLst>
              <a:ext uri="{FF2B5EF4-FFF2-40B4-BE49-F238E27FC236}">
                <a16:creationId xmlns:a16="http://schemas.microsoft.com/office/drawing/2014/main" id="{ADDCF97C-B518-45F2-840B-F60153531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98" y="1168399"/>
            <a:ext cx="3688080" cy="4610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804C-6FF0-459A-AA01-80811A51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Flawed visual perception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It looks like we have more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FF"/>
                </a:solidFill>
              </a:rPr>
              <a:t>   than what we actually do</a:t>
            </a:r>
          </a:p>
          <a:p>
            <a:r>
              <a:rPr lang="en-US" dirty="0">
                <a:solidFill>
                  <a:srgbClr val="FFFFFF"/>
                </a:solidFill>
              </a:rPr>
              <a:t>Lack of self-control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We see more we spend more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C6BB-4A9B-4E1B-9B56-7E55CFFF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41975" y="284825"/>
            <a:ext cx="10353762" cy="9704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Money Funnel System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2A366F-45C3-4703-AB52-5C60596B6165}"/>
              </a:ext>
            </a:extLst>
          </p:cNvPr>
          <p:cNvSpPr txBox="1">
            <a:spLocks/>
          </p:cNvSpPr>
          <p:nvPr/>
        </p:nvSpPr>
        <p:spPr>
          <a:xfrm>
            <a:off x="6090676" y="4719738"/>
            <a:ext cx="6204177" cy="143941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2B0FA3-9BB5-BCC8-6976-D7928FF708AC}"/>
              </a:ext>
            </a:extLst>
          </p:cNvPr>
          <p:cNvSpPr/>
          <p:nvPr/>
        </p:nvSpPr>
        <p:spPr>
          <a:xfrm>
            <a:off x="6733396" y="5028688"/>
            <a:ext cx="785961" cy="319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AED69A-F0F6-40BE-CDAE-E9109F8F163C}"/>
              </a:ext>
            </a:extLst>
          </p:cNvPr>
          <p:cNvSpPr txBox="1">
            <a:spLocks/>
          </p:cNvSpPr>
          <p:nvPr/>
        </p:nvSpPr>
        <p:spPr>
          <a:xfrm>
            <a:off x="5949231" y="2493731"/>
            <a:ext cx="4512988" cy="19832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Divide and Conquer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Determine your needs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Create a goal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Separate your money accordingly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EFDDA-D928-38DB-2824-4EF92975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6" y="1437348"/>
            <a:ext cx="5420058" cy="49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7D8F9-C58D-5BE0-CEAC-967F8497D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01" y="919513"/>
            <a:ext cx="5228096" cy="50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id="{F2AA1C30-A55A-CCF2-A2A5-6F8BA4740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30" r="757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88D609-DFFB-4291-85F1-848B2A6B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402" y="1454730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60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4C00A7-9316-4BF5-8B9B-ED7DF520AFB1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4DECE5-D71D-4E6D-9B37-33C239C72D7A}"/>
              </a:ext>
            </a:extLst>
          </p:cNvPr>
          <p:cNvSpPr txBox="1">
            <a:spLocks/>
          </p:cNvSpPr>
          <p:nvPr/>
        </p:nvSpPr>
        <p:spPr>
          <a:xfrm>
            <a:off x="646111" y="243281"/>
            <a:ext cx="7238142" cy="653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OUR 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0D573-A1D5-4B14-9B70-1FA6F683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651" y="243281"/>
            <a:ext cx="2702583" cy="4002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211FC-91EE-498D-BB1B-E36068D39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845" y="3789383"/>
            <a:ext cx="2045231" cy="24307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FD0D7-174F-EFE8-DDAB-FF173D868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93" y="1106339"/>
            <a:ext cx="6022255" cy="3077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A79FB-737C-4240-AEAD-36E29E183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534" y="3429000"/>
            <a:ext cx="2993876" cy="3237721"/>
          </a:xfrm>
          <a:prstGeom prst="rect">
            <a:avLst/>
          </a:prstGeom>
        </p:spPr>
      </p:pic>
      <p:pic>
        <p:nvPicPr>
          <p:cNvPr id="7" name="Picture 6" descr="A group of people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AC8D6053-E180-9E41-22F1-F7A4E810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43" y="4183810"/>
            <a:ext cx="3120590" cy="26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A0CCA1-3236-4EA6-813A-08F83F4D26C1}"/>
              </a:ext>
            </a:extLst>
          </p:cNvPr>
          <p:cNvSpPr txBox="1">
            <a:spLocks/>
          </p:cNvSpPr>
          <p:nvPr/>
        </p:nvSpPr>
        <p:spPr>
          <a:xfrm>
            <a:off x="950581" y="4231319"/>
            <a:ext cx="10353762" cy="71713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7B97E39-4114-1A0A-3072-49BABFBA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07" y="0"/>
            <a:ext cx="7008208" cy="5310343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05D262DF-72E6-F4CD-8D03-1870262E8727}"/>
              </a:ext>
            </a:extLst>
          </p:cNvPr>
          <p:cNvSpPr txBox="1">
            <a:spLocks/>
          </p:cNvSpPr>
          <p:nvPr/>
        </p:nvSpPr>
        <p:spPr>
          <a:xfrm>
            <a:off x="741283" y="5381279"/>
            <a:ext cx="8645671" cy="1405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What thoughts come to mind when you hear the word “finance” or “finances”?</a:t>
            </a:r>
          </a:p>
        </p:txBody>
      </p:sp>
    </p:spTree>
    <p:extLst>
      <p:ext uri="{BB962C8B-B14F-4D97-AF65-F5344CB8AC3E}">
        <p14:creationId xmlns:p14="http://schemas.microsoft.com/office/powerpoint/2010/main" val="116388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F48A99-B88F-45E5-4624-F46B1819B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" b="531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4" name="Isosceles Triangle 11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Parallelogram 13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15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7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Isosceles Triangle 23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5FA091-A079-96EC-8045-CDDD6B05C40F}"/>
              </a:ext>
            </a:extLst>
          </p:cNvPr>
          <p:cNvSpPr txBox="1">
            <a:spLocks/>
          </p:cNvSpPr>
          <p:nvPr/>
        </p:nvSpPr>
        <p:spPr>
          <a:xfrm>
            <a:off x="3720433" y="2730441"/>
            <a:ext cx="5504487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Simply put, finances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deal with how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 spend, save, and invest, the money we earn.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Isosceles Triangle 31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4C00A7-9316-4BF5-8B9B-ED7DF520AFB1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E5F6C-25E0-C233-61D8-5E584F8F8035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78809" cy="623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E99C29-BCD1-D5F4-FFA6-F45C7E5CDE0E}"/>
              </a:ext>
            </a:extLst>
          </p:cNvPr>
          <p:cNvSpPr txBox="1">
            <a:spLocks/>
          </p:cNvSpPr>
          <p:nvPr/>
        </p:nvSpPr>
        <p:spPr>
          <a:xfrm>
            <a:off x="646111" y="1549162"/>
            <a:ext cx="8578809" cy="2177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459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75F840-885D-A05C-9197-A35FD8377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8" r="18692"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430142-DD0F-1D83-3A9A-04AC2665C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77" r="29576" b="-1"/>
          <a:stretch/>
        </p:blipFill>
        <p:spPr>
          <a:xfrm>
            <a:off x="4064204" y="10"/>
            <a:ext cx="4063593" cy="685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F93AA7-2149-8AA5-AB76-A44A02BBE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69" r="12172" b="1"/>
          <a:stretch/>
        </p:blipFill>
        <p:spPr>
          <a:xfrm>
            <a:off x="8128407" y="10"/>
            <a:ext cx="40635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6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387ADDF3-96F2-4CFC-A961-14113FC24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195AFC-C4B1-4F21-9849-0E1B66F2B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21AB1A5-6C23-425A-ACBF-0D08C378E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3259683F-7E6E-4F2B-B111-63DBFBD4F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4145D7C-848F-41FC-AF6F-961397D30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9AA40C3-8FF8-4143-9FD4-40F05CB5C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1EF6D83-6402-4744-921F-6A5D16D93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2BF1FF8-D859-496E-960A-4B09EDCC23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037913A-DA6D-4F85-9684-18087E270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8B65EBE-E36D-4765-90B8-BB2A83148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8D8D2E7-9C8B-4675-A753-93F92FE53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E9BDCD4-C12E-40F4-E6F5-FC35F5D88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0" r="7102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19247D-A074-4006-21AA-9D59CA264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36" r="21986"/>
          <a:stretch/>
        </p:blipFill>
        <p:spPr>
          <a:xfrm>
            <a:off x="6095999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7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44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85" name="Rectangle 56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88D609-DFFB-4291-85F1-848B2A6B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6" y="1271191"/>
            <a:ext cx="5096060" cy="43071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600" dirty="0"/>
              <a:t>It’s not simply about how much money you make, but what you choose to do with it that matters the most. 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888D609-DFFB-4291-85F1-848B2A6B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172" y="1969773"/>
            <a:ext cx="7766936" cy="19581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M</a:t>
            </a:r>
            <a:r>
              <a:rPr lang="en-US" sz="5400" dirty="0"/>
              <a:t>oney </a:t>
            </a:r>
            <a:r>
              <a:rPr lang="en-US" sz="5400" b="1" dirty="0">
                <a:solidFill>
                  <a:schemeClr val="tx1"/>
                </a:solidFill>
              </a:rPr>
              <a:t>M</a:t>
            </a:r>
            <a:r>
              <a:rPr lang="en-US" sz="5400" dirty="0"/>
              <a:t>anagement</a:t>
            </a:r>
            <a:br>
              <a:rPr lang="en-US" sz="5400" dirty="0"/>
            </a:br>
            <a:r>
              <a:rPr lang="en-US" sz="5400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58502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2E05AA-AAEB-4562-A05E-B12055F54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74" y="387161"/>
            <a:ext cx="6120052" cy="60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374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</TotalTime>
  <Words>135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Amasis MT Pro Black</vt:lpstr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not simply about how much money you make, but what you choose to do with it that matters the most. </vt:lpstr>
      <vt:lpstr>Money Management Activity</vt:lpstr>
      <vt:lpstr>PowerPoint Presentation</vt:lpstr>
      <vt:lpstr>Living Paycheck to Paycheck</vt:lpstr>
      <vt:lpstr>Money Tornado </vt:lpstr>
      <vt:lpstr>The Money Funnel System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MONEY FUNNEL SYSTEM  THE COMMON SENSE GUIDE TO FINANCIAL ORGANIZATION </dc:title>
  <dc:creator>Jaime Farias</dc:creator>
  <cp:lastModifiedBy>Jaime Farias</cp:lastModifiedBy>
  <cp:revision>38</cp:revision>
  <dcterms:created xsi:type="dcterms:W3CDTF">2020-10-05T19:42:56Z</dcterms:created>
  <dcterms:modified xsi:type="dcterms:W3CDTF">2025-02-24T15:44:39Z</dcterms:modified>
</cp:coreProperties>
</file>